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1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62" r:id="rId7"/>
    <p:sldId id="270" r:id="rId8"/>
    <p:sldId id="259" r:id="rId9"/>
    <p:sldId id="258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75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BC8D"/>
    <a:srgbClr val="0C7A3E"/>
    <a:srgbClr val="3C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32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277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F7047056-A4A4-49C6-B53A-A3B5AD2C9E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56B0B6-1521-4655-A849-832BDEEDBB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59342BFE-4943-43B1-89E5-20078FF0724B}" type="datetime1">
              <a:rPr lang="ru-RU" smtClean="0"/>
              <a:t>02.12.2024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D0097-1060-4E43-8794-A93E30064A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9457E5-A2BA-4F1E-ACE4-06A1C8C83D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37B95B5C-AE81-486B-8299-C690ADF08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322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fld id="{A81ACA5C-B44D-4133-AE6D-9FA278E2306D}" type="datetime1">
              <a:rPr lang="ru-RU" smtClean="0"/>
              <a:pPr/>
              <a:t>02.12.2024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RU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6922D2F8-28A7-48E8-ADD3-E9583D47D83D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1791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53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459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296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41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08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307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90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44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0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20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81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93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929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6922D2F8-28A7-48E8-ADD3-E9583D47D83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45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67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39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31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3214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00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6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77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54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16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C7F6B47B-FE57-44F5-B5A8-26DF978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444BC-BA6E-47AE-9F54-D7B7A4983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674" y="1327759"/>
            <a:ext cx="4989628" cy="1929505"/>
          </a:xfrm>
          <a:prstGeom prst="rect">
            <a:avLst/>
          </a:prstGeom>
        </p:spPr>
        <p:txBody>
          <a:bodyPr rtlCol="0" anchor="b"/>
          <a:lstStyle>
            <a:lvl1pPr>
              <a:defRPr lang="ru-RU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6ACD8B9-402D-4E40-BE1F-4106044481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934" y="3257264"/>
            <a:ext cx="4989628" cy="81602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>
              <a:buNone/>
              <a:defRPr lang="ru-RU" sz="180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ru-RU" noProof="0" dirty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674662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Графический объект 36">
            <a:extLst>
              <a:ext uri="{FF2B5EF4-FFF2-40B4-BE49-F238E27FC236}">
                <a16:creationId xmlns:a16="http://schemas.microsoft.com/office/drawing/2014/main" id="{65AAE033-7EA4-4A87-A126-29FE42764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A5F6FE17-A48F-4A3E-8719-1DE83CD6B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2048" y="1199853"/>
            <a:ext cx="3929901" cy="392990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73882-4B79-419D-89EE-4B7CED18D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623" y="2210810"/>
            <a:ext cx="4579970" cy="538038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EF50E1F4-245D-4104-AFDB-25D35D7C5C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4661" y="2747550"/>
            <a:ext cx="5309918" cy="2872039"/>
          </a:xfrm>
          <a:prstGeom prst="rect">
            <a:avLst/>
          </a:prstGeom>
        </p:spPr>
        <p:txBody>
          <a:bodyPr rtlCol="0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ru-RU" sz="16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73A2FF74-415E-49BB-B2ED-E04C7B50BD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3453" y="1433033"/>
            <a:ext cx="3527091" cy="3463540"/>
          </a:xfrm>
          <a:prstGeom prst="ellipse">
            <a:avLst/>
          </a:prstGeom>
        </p:spPr>
        <p:txBody>
          <a:bodyPr rtlCol="0"/>
          <a:lstStyle>
            <a:lvl1pPr marL="0" indent="0" algn="ctr">
              <a:buFont typeface="+mj-lt"/>
              <a:buNone/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 dirty="0"/>
              <a:t>Щелкните, чтобы добавить фотографию</a:t>
            </a:r>
          </a:p>
        </p:txBody>
      </p:sp>
      <p:sp>
        <p:nvSpPr>
          <p:cNvPr id="20" name="Нижний колонтитул 15">
            <a:extLst>
              <a:ext uri="{FF2B5EF4-FFF2-40B4-BE49-F238E27FC236}">
                <a16:creationId xmlns:a16="http://schemas.microsoft.com/office/drawing/2014/main" id="{1847553A-14C8-45EB-88C7-05CE63B7E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21" name="Номер слайда 16">
            <a:extLst>
              <a:ext uri="{FF2B5EF4-FFF2-40B4-BE49-F238E27FC236}">
                <a16:creationId xmlns:a16="http://schemas.microsoft.com/office/drawing/2014/main" id="{E7FABA93-7D08-4CFE-B3A8-D44B1A0F3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22" name="Дата 14">
            <a:extLst>
              <a:ext uri="{FF2B5EF4-FFF2-40B4-BE49-F238E27FC236}">
                <a16:creationId xmlns:a16="http://schemas.microsoft.com/office/drawing/2014/main" id="{FBD26C03-0B97-464A-A39C-A1F339DBA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68610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90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Графический объект 8">
            <a:extLst>
              <a:ext uri="{FF2B5EF4-FFF2-40B4-BE49-F238E27FC236}">
                <a16:creationId xmlns:a16="http://schemas.microsoft.com/office/drawing/2014/main" id="{5F31BC2D-187A-4ED3-8D67-C55187E53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7F2F5-8E72-425B-A8C2-2B3262F73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5440" y="2741026"/>
            <a:ext cx="5002478" cy="2357066"/>
          </a:xfrm>
          <a:prstGeom prst="rect">
            <a:avLst/>
          </a:prstGeom>
        </p:spPr>
        <p:txBody>
          <a:bodyPr rtlCol="0"/>
          <a:lstStyle>
            <a:lvl1pPr algn="ctr">
              <a:defRPr lang="ru-RU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210725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ов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Графический объект 17">
            <a:extLst>
              <a:ext uri="{FF2B5EF4-FFF2-40B4-BE49-F238E27FC236}">
                <a16:creationId xmlns:a16="http://schemas.microsoft.com/office/drawing/2014/main" id="{0ADA1982-C216-4747-ACCC-39BC3F50B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D2AA7-E8A5-43C8-A284-AB4951189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49" y="527542"/>
            <a:ext cx="6922876" cy="687834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681FF-F6BE-41D5-AE6C-B4110384B0F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3738" y="1128713"/>
            <a:ext cx="7654925" cy="5068887"/>
          </a:xfrm>
          <a:prstGeom prst="rect">
            <a:avLst/>
          </a:prstGeom>
        </p:spPr>
        <p:txBody>
          <a:bodyPr rtlCol="0"/>
          <a:lstStyle>
            <a:lvl1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3pPr>
            <a:lvl4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4pPr>
            <a:lvl5pPr>
              <a:defRPr lang="ru-RU">
                <a:solidFill>
                  <a:schemeClr val="bg1"/>
                </a:solidFill>
                <a:latin typeface="Calibri Light" panose="020F0302020204030204" pitchFamily="34" charset="0"/>
              </a:defRPr>
            </a:lvl5pPr>
          </a:lstStyle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2" name="Нижний колонтитул 15">
            <a:extLst>
              <a:ext uri="{FF2B5EF4-FFF2-40B4-BE49-F238E27FC236}">
                <a16:creationId xmlns:a16="http://schemas.microsoft.com/office/drawing/2014/main" id="{A60E8AF0-85D7-4035-8301-57B3B4977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id="{481785BD-DC42-4BBE-8C62-BCE6F0EA4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14" name="Дата 14">
            <a:extLst>
              <a:ext uri="{FF2B5EF4-FFF2-40B4-BE49-F238E27FC236}">
                <a16:creationId xmlns:a16="http://schemas.microsoft.com/office/drawing/2014/main" id="{E7886D57-8CCD-43A4-AA49-E96D2EE3E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195805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86D81B66-9FC1-4E48-808B-98B1726D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747F51C0-908A-420C-B5BC-5685D0E95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9716" y="1823625"/>
            <a:ext cx="4719884" cy="580030"/>
          </a:xfrm>
          <a:prstGeom prst="rect">
            <a:avLst/>
          </a:prstGeom>
        </p:spPr>
        <p:txBody>
          <a:bodyPr rtlCol="0"/>
          <a:lstStyle>
            <a:lvl1pPr algn="ctr">
              <a:defRPr lang="ru-RU" sz="2800" b="1" i="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4F835D01-B0D4-49D8-B947-C2062305C5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005" y="4230943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0B4ACDBA-7606-44B8-B1E1-C4750F895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005" y="4546458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D24600D7-8A94-406B-9274-351140BE27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02" y="4234631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5FE6844F-9BC3-4E56-82B1-0B53BE292B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503" y="4550146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105C7AE2-E0F2-4EA9-B804-774B125FB0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4218499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4B70930A-D98B-43B3-BC32-B48D9D7F06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534014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4" name="Текст 14">
            <a:extLst>
              <a:ext uri="{FF2B5EF4-FFF2-40B4-BE49-F238E27FC236}">
                <a16:creationId xmlns:a16="http://schemas.microsoft.com/office/drawing/2014/main" id="{500DE4BC-2A21-4C62-8F5C-AFE1D0AEDF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6967" y="4218499"/>
            <a:ext cx="2640803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0EEFD44C-4B64-4246-BC04-76812ED5E0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46967" y="4534014"/>
            <a:ext cx="2640803" cy="1616414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20" name="Нижний колонтитул 15">
            <a:extLst>
              <a:ext uri="{FF2B5EF4-FFF2-40B4-BE49-F238E27FC236}">
                <a16:creationId xmlns:a16="http://schemas.microsoft.com/office/drawing/2014/main" id="{AB492A3E-766F-42FE-A5F7-88807B595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21" name="Номер слайда 16">
            <a:extLst>
              <a:ext uri="{FF2B5EF4-FFF2-40B4-BE49-F238E27FC236}">
                <a16:creationId xmlns:a16="http://schemas.microsoft.com/office/drawing/2014/main" id="{784AE79C-95F2-4A84-B62A-95B076FB0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22" name="Дата 14">
            <a:extLst>
              <a:ext uri="{FF2B5EF4-FFF2-40B4-BE49-F238E27FC236}">
                <a16:creationId xmlns:a16="http://schemas.microsoft.com/office/drawing/2014/main" id="{1C2E5CE3-E252-4255-BF5E-8B4F1F3A1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45E5C588-A831-4EB3-BFDF-78002F7D55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08479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6" name="Рисунок 13">
            <a:extLst>
              <a:ext uri="{FF2B5EF4-FFF2-40B4-BE49-F238E27FC236}">
                <a16:creationId xmlns:a16="http://schemas.microsoft.com/office/drawing/2014/main" id="{AD31BE3F-B09E-4BCC-947F-3D4DB153E35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66976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7" name="Рисунок 13">
            <a:extLst>
              <a:ext uri="{FF2B5EF4-FFF2-40B4-BE49-F238E27FC236}">
                <a16:creationId xmlns:a16="http://schemas.microsoft.com/office/drawing/2014/main" id="{0BF7BBBD-C42C-408E-8F10-7B1BF3C53E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72085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8" name="Рисунок 13">
            <a:extLst>
              <a:ext uri="{FF2B5EF4-FFF2-40B4-BE49-F238E27FC236}">
                <a16:creationId xmlns:a16="http://schemas.microsoft.com/office/drawing/2014/main" id="{74FF5159-7129-4F52-B5B7-13F2D04EAD3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109232" y="3330145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0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63559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ический объект 1">
            <a:extLst>
              <a:ext uri="{FF2B5EF4-FFF2-40B4-BE49-F238E27FC236}">
                <a16:creationId xmlns:a16="http://schemas.microsoft.com/office/drawing/2014/main" id="{EC80EFA4-265B-48D2-AE72-8585EEED6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C648289-A550-4F4F-96C8-3D82FCE94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069" y="695093"/>
            <a:ext cx="4919354" cy="667498"/>
          </a:xfrm>
          <a:prstGeom prst="rect">
            <a:avLst/>
          </a:prstGeom>
        </p:spPr>
        <p:txBody>
          <a:bodyPr rtlCol="0"/>
          <a:lstStyle>
            <a:lvl1pPr>
              <a:defRPr lang="ru-RU" sz="2800" b="1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33EEFC4F-DE64-450E-9DD5-65D08E123C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9594" y="1873815"/>
            <a:ext cx="2556579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38C58F5B-7BA2-42E8-B66A-4561678AD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9595" y="2178444"/>
            <a:ext cx="2556579" cy="132823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66743AAE-DD8A-4954-B033-100DF6D975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38997" y="1873815"/>
            <a:ext cx="2556578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B7B5D3C5-66A2-486B-9B1D-A7075D150C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8997" y="2178444"/>
            <a:ext cx="2556578" cy="129108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AD063EDB-47FD-44F8-9344-12CBC2AE0B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9595" y="4071261"/>
            <a:ext cx="2556577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94586DE3-CDE9-4337-A49D-C1031595E3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596" y="4383943"/>
            <a:ext cx="2556577" cy="132823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64F0745D-06FC-4840-B9DF-3176DEDA6F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8997" y="4071261"/>
            <a:ext cx="2556578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lang="ru-RU" sz="1600" b="1" cap="none" spc="2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lvl="0" rtl="0"/>
            <a:r>
              <a:rPr lang="ru-RU" noProof="0" dirty="0"/>
              <a:t>Заголовок слайда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F29A1EC1-1F01-46ED-BF67-15FE9E1206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8997" y="4375890"/>
            <a:ext cx="2556578" cy="129108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1400" cap="none" spc="0" baseline="0">
                <a:solidFill>
                  <a:schemeClr val="bg1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 lvl="0" rtl="0"/>
            <a:r>
              <a:rPr lang="ru-RU" noProof="0" dirty="0"/>
              <a:t>Текст слайда</a:t>
            </a:r>
          </a:p>
        </p:txBody>
      </p:sp>
      <p:sp>
        <p:nvSpPr>
          <p:cNvPr id="41" name="Нижний колонтитул 15">
            <a:extLst>
              <a:ext uri="{FF2B5EF4-FFF2-40B4-BE49-F238E27FC236}">
                <a16:creationId xmlns:a16="http://schemas.microsoft.com/office/drawing/2014/main" id="{B2A74AF7-DFFE-4795-8CF0-8C90F6C3E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42" name="Номер слайда 16">
            <a:extLst>
              <a:ext uri="{FF2B5EF4-FFF2-40B4-BE49-F238E27FC236}">
                <a16:creationId xmlns:a16="http://schemas.microsoft.com/office/drawing/2014/main" id="{13F4D90B-645E-4CFF-8AA0-91C269845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43" name="Дата 14">
            <a:extLst>
              <a:ext uri="{FF2B5EF4-FFF2-40B4-BE49-F238E27FC236}">
                <a16:creationId xmlns:a16="http://schemas.microsoft.com/office/drawing/2014/main" id="{21EA3114-5B31-47ED-9AB6-EE59E5803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673229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FE551AED-617A-4A51-AA8F-586F3703B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DB23A-E569-444D-8607-FD404EECF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850" y="563671"/>
            <a:ext cx="4989629" cy="2387771"/>
          </a:xfrm>
          <a:prstGeom prst="rect">
            <a:avLst/>
          </a:prstGeom>
        </p:spPr>
        <p:txBody>
          <a:bodyPr rtlCol="0" anchor="b"/>
          <a:lstStyle>
            <a:lvl1pPr algn="ctr">
              <a:defRPr lang="ru-RU" sz="4800" b="1" cap="all" spc="400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 noProof="0" dirty="0" err="1"/>
              <a:t>Заго</a:t>
            </a:r>
            <a:r>
              <a:rPr lang="en-US" b="1" noProof="0" dirty="0"/>
              <a:t>g</a:t>
            </a:r>
            <a:r>
              <a:rPr lang="ru-RU" noProof="0" dirty="0"/>
              <a:t>ловок слайда</a:t>
            </a:r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72B0D3D1-FC7B-43D5-B514-082D63A90E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852" y="3531676"/>
            <a:ext cx="4989628" cy="17565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ru-RU" sz="1800" i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pPr lvl="0" rtl="0"/>
            <a:r>
              <a:rPr lang="ru-RU" noProof="0" dirty="0"/>
              <a:t>Подзаголовок слайда</a:t>
            </a:r>
          </a:p>
        </p:txBody>
      </p:sp>
      <p:sp>
        <p:nvSpPr>
          <p:cNvPr id="12" name="Нижний колонтитул 15">
            <a:extLst>
              <a:ext uri="{FF2B5EF4-FFF2-40B4-BE49-F238E27FC236}">
                <a16:creationId xmlns:a16="http://schemas.microsoft.com/office/drawing/2014/main" id="{CC2E4653-FDDE-4AC5-A23D-4269479AD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ru-RU" dirty="0"/>
              <a:t>ЗАГОЛОВОК ПРЕЗЕНТАЦИИ</a:t>
            </a:r>
          </a:p>
        </p:txBody>
      </p:sp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id="{C3F5CE00-2FB1-4930-8D2C-DB4DFDB2F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rtlCol="0" anchor="ctr"/>
          <a:lstStyle>
            <a:lvl1pPr algn="r">
              <a:defRPr lang="ru-RU"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 lang="ru-RU"/>
            </a:pPr>
            <a:fld id="{8D1FC6F8-0BCD-47E9-9C64-690771D9C143}" type="slidenum">
              <a:rPr lang="ru-RU" smtClean="0"/>
              <a:pPr>
                <a:defRPr lang="ru-RU"/>
              </a:pPr>
              <a:t>‹#›</a:t>
            </a:fld>
            <a:endParaRPr lang="ru-RU" dirty="0"/>
          </a:p>
        </p:txBody>
      </p:sp>
      <p:sp>
        <p:nvSpPr>
          <p:cNvPr id="14" name="Дата 14">
            <a:extLst>
              <a:ext uri="{FF2B5EF4-FFF2-40B4-BE49-F238E27FC236}">
                <a16:creationId xmlns:a16="http://schemas.microsoft.com/office/drawing/2014/main" id="{2CEBC169-C2E2-4153-8A08-6B982C0D5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rtlCol="0" anchor="ctr"/>
          <a:lstStyle>
            <a:lvl1pPr>
              <a:defRPr lang="ru-RU"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pPr>
              <a:defRPr lang="ru-RU"/>
            </a:pPr>
            <a:r>
              <a:rPr lang="ru-RU" cap="all" dirty="0"/>
              <a:t>21 мая 20</a:t>
            </a:r>
            <a:r>
              <a:rPr lang="en-US" cap="all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09332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27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9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88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1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8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31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93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  <p:sldLayoutId id="2147483924" r:id="rId23"/>
    <p:sldLayoutId id="2147483925" r:id="rId2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01C44412-AA84-403C-A202-EAB7F3C8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1690766"/>
            <a:ext cx="4989628" cy="192950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4400" dirty="0">
                <a:solidFill>
                  <a:srgbClr val="FFC000"/>
                </a:solidFill>
              </a:rPr>
              <a:t>БАТУЕВА СНЕЖАНА ЖАРГАЛОВНА </a:t>
            </a:r>
            <a:endParaRPr lang="ru-RU" sz="4400" b="1" spc="1000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88D1462E-973D-4427-A664-EF751DF597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5710" y="3620271"/>
            <a:ext cx="4989628" cy="1929504"/>
          </a:xfrm>
        </p:spPr>
        <p:txBody>
          <a:bodyPr rtlCol="0">
            <a:normAutofit lnSpcReduction="10000"/>
          </a:bodyPr>
          <a:lstStyle>
            <a:defPPr>
              <a:defRPr lang="ru-RU"/>
            </a:defPPr>
          </a:lstStyle>
          <a:p>
            <a:pPr algn="ctr" rtl="0"/>
            <a:r>
              <a:rPr lang="ru-RU" sz="52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Предвыборная программа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231E2F-16D7-0D5A-9841-34FDEEB10F49}"/>
              </a:ext>
            </a:extLst>
          </p:cNvPr>
          <p:cNvSpPr/>
          <p:nvPr/>
        </p:nvSpPr>
        <p:spPr>
          <a:xfrm>
            <a:off x="-1" y="-37323"/>
            <a:ext cx="5455339" cy="1073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C:\Users\User\Desktop\учеба\Выборы - 2018\2r9x9WLJt2Q.jpg">
            <a:extLst>
              <a:ext uri="{FF2B5EF4-FFF2-40B4-BE49-F238E27FC236}">
                <a16:creationId xmlns:a16="http://schemas.microsoft.com/office/drawing/2014/main" id="{EACDC73E-D874-9114-C638-B98127D18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15773" y="111554"/>
            <a:ext cx="732196" cy="775266"/>
          </a:xfrm>
          <a:prstGeom prst="ellipse">
            <a:avLst/>
          </a:prstGeom>
          <a:ln w="6350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5" descr="C:\Users\User\Desktop\учеба\Выборы - 2018\Эмблема ЧГМА.jpg">
            <a:extLst>
              <a:ext uri="{FF2B5EF4-FFF2-40B4-BE49-F238E27FC236}">
                <a16:creationId xmlns:a16="http://schemas.microsoft.com/office/drawing/2014/main" id="{41F21838-5708-65E2-F290-19D1B6376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1688" y="89670"/>
            <a:ext cx="928139" cy="87199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57788F-C89D-5E2F-062D-428A226A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8" y="215148"/>
            <a:ext cx="2249794" cy="6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433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>
            <a:normAutofit fontScale="90000"/>
          </a:bodyPr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27760" y="2291714"/>
            <a:ext cx="5495579" cy="362870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Организация обучающих курсов на музыкальных инструментах. 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10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3 декабря 2024</a:t>
            </a:r>
          </a:p>
        </p:txBody>
      </p:sp>
      <p:pic>
        <p:nvPicPr>
          <p:cNvPr id="2050" name="Picture 2" descr="https://avatars.mds.yandex.net/i?id=6fb4510169fadce47cc91a6103c4b758c756d007-422020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48" y="2975990"/>
            <a:ext cx="3421152" cy="322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3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>
            <a:normAutofit fontScale="90000"/>
          </a:bodyPr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86001" y="2285585"/>
            <a:ext cx="8291743" cy="362870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Создания магазина по продаже фирменных вещей ЧГМА.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11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3 декабря 2024</a:t>
            </a:r>
          </a:p>
        </p:txBody>
      </p:sp>
      <p:pic>
        <p:nvPicPr>
          <p:cNvPr id="1026" name="Picture 2" descr="https://avatars.mds.yandex.net/i?id=f4e70dc883ba4d8caa2d25778287b94883f9c958-4987739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46" y="3291841"/>
            <a:ext cx="3386455" cy="297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053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>
            <a:normAutofit fontScale="90000"/>
          </a:bodyPr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08983" y="1909482"/>
            <a:ext cx="8490712" cy="426629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Этическое воспитание студентов Академии.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12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3 декабря 2024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70" y="2699305"/>
            <a:ext cx="5050970" cy="38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22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58">
            <a:extLst>
              <a:ext uri="{FF2B5EF4-FFF2-40B4-BE49-F238E27FC236}">
                <a16:creationId xmlns:a16="http://schemas.microsoft.com/office/drawing/2014/main" id="{DBC5E724-0927-473C-9374-B69D1CCB734C}"/>
              </a:ext>
            </a:extLst>
          </p:cNvPr>
          <p:cNvSpPr txBox="1">
            <a:spLocks/>
          </p:cNvSpPr>
          <p:nvPr/>
        </p:nvSpPr>
        <p:spPr>
          <a:xfrm>
            <a:off x="7137647" y="5849910"/>
            <a:ext cx="4947821" cy="92327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i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Текст 58">
            <a:extLst>
              <a:ext uri="{FF2B5EF4-FFF2-40B4-BE49-F238E27FC236}">
                <a16:creationId xmlns:a16="http://schemas.microsoft.com/office/drawing/2014/main" id="{8F4F8AF3-4462-11BA-8EE1-299FADBC3546}"/>
              </a:ext>
            </a:extLst>
          </p:cNvPr>
          <p:cNvSpPr txBox="1">
            <a:spLocks/>
          </p:cNvSpPr>
          <p:nvPr/>
        </p:nvSpPr>
        <p:spPr>
          <a:xfrm>
            <a:off x="5418005" y="3130859"/>
            <a:ext cx="4999940" cy="923277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1719A0-E262-5494-82CD-B01D0A6EFCAA}"/>
              </a:ext>
            </a:extLst>
          </p:cNvPr>
          <p:cNvSpPr txBox="1"/>
          <p:nvPr/>
        </p:nvSpPr>
        <p:spPr>
          <a:xfrm>
            <a:off x="4682064" y="1745812"/>
            <a:ext cx="6471822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Сделай правильный выбор. И совместными усилиями мы сделаем Академию ещё лучше, а жизнь в ней ещё интересней.</a:t>
            </a:r>
          </a:p>
          <a:p>
            <a:pPr algn="ctr"/>
            <a:r>
              <a:rPr lang="ru-RU" sz="4800" b="1" dirty="0">
                <a:solidFill>
                  <a:schemeClr val="accent4"/>
                </a:solidFill>
                <a:latin typeface="+mj-lt"/>
              </a:rPr>
              <a:t>Твой голос важен! </a:t>
            </a:r>
          </a:p>
        </p:txBody>
      </p:sp>
    </p:spTree>
    <p:extLst>
      <p:ext uri="{BB962C8B-B14F-4D97-AF65-F5344CB8AC3E}">
        <p14:creationId xmlns:p14="http://schemas.microsoft.com/office/powerpoint/2010/main" val="4262547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9EF1D37D-7D53-43D9-B054-3B3A36C7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829" y="2691497"/>
            <a:ext cx="4989629" cy="147500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  <a:t>Спасибо за внимание! </a:t>
            </a:r>
          </a:p>
        </p:txBody>
      </p: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D185F1A6-517F-4333-A04B-A1833CCBA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14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id="{A6332EFB-A5F4-469F-9C70-AB8197068B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3 декабря 2024</a:t>
            </a:r>
          </a:p>
        </p:txBody>
      </p:sp>
    </p:spTree>
    <p:extLst>
      <p:ext uri="{BB962C8B-B14F-4D97-AF65-F5344CB8AC3E}">
        <p14:creationId xmlns:p14="http://schemas.microsoft.com/office/powerpoint/2010/main" val="280694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>
            <a:extLst>
              <a:ext uri="{FF2B5EF4-FFF2-40B4-BE49-F238E27FC236}">
                <a16:creationId xmlns:a16="http://schemas.microsoft.com/office/drawing/2014/main" id="{AC2324A2-9A57-4433-8C66-C17D1D270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56" y="1433033"/>
            <a:ext cx="4579970" cy="538038"/>
          </a:xfrm>
        </p:spPr>
        <p:txBody>
          <a:bodyPr rtlCol="0">
            <a:normAutofit fontScale="90000"/>
          </a:bodyPr>
          <a:lstStyle>
            <a:defPPr>
              <a:defRPr lang="ru-RU"/>
            </a:defPPr>
          </a:lstStyle>
          <a:p>
            <a:pPr rtl="0"/>
            <a:r>
              <a:rPr lang="ru-RU" sz="3600" dirty="0">
                <a:solidFill>
                  <a:srgbClr val="FFC000"/>
                </a:solidFill>
              </a:rPr>
              <a:t>Обо мне</a:t>
            </a:r>
            <a:endParaRPr lang="ru-RU" sz="3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Текст 58">
            <a:extLst>
              <a:ext uri="{FF2B5EF4-FFF2-40B4-BE49-F238E27FC236}">
                <a16:creationId xmlns:a16="http://schemas.microsoft.com/office/drawing/2014/main" id="{FDAF9C5E-FFD5-49FC-9788-18CE8F0958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852" y="2034073"/>
            <a:ext cx="6727371" cy="4573362"/>
          </a:xfrm>
        </p:spPr>
        <p:txBody>
          <a:bodyPr rtlCol="0">
            <a:normAutofit fontScale="92500" lnSpcReduction="10000"/>
          </a:bodyPr>
          <a:lstStyle>
            <a:defPPr>
              <a:defRPr lang="ru-RU"/>
            </a:defPPr>
          </a:lstStyle>
          <a:p>
            <a:pPr rtl="0"/>
            <a:r>
              <a:rPr lang="ru-RU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Меня зовут Снежана , родилась 09.12.2000 в г. </a:t>
            </a:r>
            <a:r>
              <a:rPr lang="ru-RU" sz="2000" dirty="0">
                <a:solidFill>
                  <a:schemeClr val="tx1"/>
                </a:solidFill>
                <a:cs typeface="Calibri Light" panose="020F0302020204030204" pitchFamily="34" charset="0"/>
              </a:rPr>
              <a:t>Улан-Удэ</a:t>
            </a:r>
            <a:r>
              <a:rPr lang="ru-RU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окончила МБОУ СОШ №10 г. </a:t>
            </a:r>
            <a:r>
              <a:rPr lang="ru-RU" sz="2000" dirty="0">
                <a:solidFill>
                  <a:schemeClr val="tx1"/>
                </a:solidFill>
                <a:cs typeface="Calibri Light" panose="020F0302020204030204" pitchFamily="34" charset="0"/>
              </a:rPr>
              <a:t>Чита </a:t>
            </a:r>
            <a:r>
              <a:rPr lang="ru-RU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В школьные годы увлекалась волейболом, </a:t>
            </a:r>
            <a:r>
              <a:rPr lang="ru-RU" sz="2000" dirty="0">
                <a:solidFill>
                  <a:schemeClr val="tx1"/>
                </a:solidFill>
                <a:cs typeface="Calibri Light" panose="020F0302020204030204" pitchFamily="34" charset="0"/>
              </a:rPr>
              <a:t>вокалом ,являюсь мастером спорта по стрельбе из лука , на данный момент являюсь членом сборной команды по </a:t>
            </a:r>
            <a:r>
              <a:rPr lang="ru-RU" sz="2000" dirty="0" err="1">
                <a:solidFill>
                  <a:schemeClr val="tx1"/>
                </a:solidFill>
                <a:cs typeface="Calibri Light" panose="020F0302020204030204" pitchFamily="34" charset="0"/>
              </a:rPr>
              <a:t>дартсу</a:t>
            </a:r>
            <a:r>
              <a:rPr lang="ru-RU" sz="2000" dirty="0">
                <a:solidFill>
                  <a:schemeClr val="tx1"/>
                </a:solidFill>
                <a:cs typeface="Calibri Light" panose="020F0302020204030204" pitchFamily="34" charset="0"/>
              </a:rPr>
              <a:t> в ЧГМА , выступаю на различных мероприятиях с сольными  вокальными номерами, являюсь участником ВО «АМС». Студент 4 курса стоматологического факультета, в 2023 году заняла 3 место на конференции «Медицина Завтрашнего Дня» по ортопедической стоматологии. </a:t>
            </a:r>
            <a:endParaRPr lang="ru-RU" sz="2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B2981E3D-54C8-4A85-9DAB-CE41C50EA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latin typeface="Century Gothic" panose="020B0502020202020204" pitchFamily="34" charset="0"/>
              </a:rPr>
              <a:t>О себе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122A69A8-1CA3-486A-A675-DB22FF0D4A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/>
              <a:t>2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5" name="Дата 34">
            <a:extLst>
              <a:ext uri="{FF2B5EF4-FFF2-40B4-BE49-F238E27FC236}">
                <a16:creationId xmlns:a16="http://schemas.microsoft.com/office/drawing/2014/main" id="{3802946B-CCE3-410C-94E7-47B2DFBB5F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latin typeface="Century Gothic" panose="020B0502020202020204" pitchFamily="34" charset="0"/>
              </a:rPr>
              <a:t>3 декабря 2024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F8AE19-C158-97A1-72A8-D9F52FE6D832}"/>
              </a:ext>
            </a:extLst>
          </p:cNvPr>
          <p:cNvSpPr/>
          <p:nvPr/>
        </p:nvSpPr>
        <p:spPr>
          <a:xfrm>
            <a:off x="7324531" y="202134"/>
            <a:ext cx="4269133" cy="6405301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7975C785-472B-4ADA-9F0B-B99E6C22F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D3335A-5AF5-5FA0-3717-B0E7881133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92" b="13192"/>
          <a:stretch/>
        </p:blipFill>
        <p:spPr>
          <a:xfrm>
            <a:off x="7303891" y="1186109"/>
            <a:ext cx="4269133" cy="44373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423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EEEFBA2-D2C5-483D-A977-8998D1677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85" y="1071934"/>
            <a:ext cx="9526556" cy="2357066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  <a:t>Миссия </a:t>
            </a:r>
            <a:b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  <a:t>Совета </a:t>
            </a:r>
            <a:b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  <a:t>обучающихся</a:t>
            </a:r>
          </a:p>
        </p:txBody>
      </p:sp>
      <p:sp>
        <p:nvSpPr>
          <p:cNvPr id="4" name="Текст 58">
            <a:extLst>
              <a:ext uri="{FF2B5EF4-FFF2-40B4-BE49-F238E27FC236}">
                <a16:creationId xmlns:a16="http://schemas.microsoft.com/office/drawing/2014/main" id="{DBC5E724-0927-473C-9374-B69D1CCB734C}"/>
              </a:ext>
            </a:extLst>
          </p:cNvPr>
          <p:cNvSpPr txBox="1">
            <a:spLocks/>
          </p:cNvSpPr>
          <p:nvPr/>
        </p:nvSpPr>
        <p:spPr>
          <a:xfrm>
            <a:off x="4534677" y="3429000"/>
            <a:ext cx="6727371" cy="358551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rtlCol="0"/>
          <a:lstStyle>
            <a:defPPr>
              <a:defRPr lang="ru-RU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Улучшение условий для качества образования обучающегося Академии в любом направлении.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8894BE0-2271-FA07-B408-2D119BA38F04}"/>
              </a:ext>
            </a:extLst>
          </p:cNvPr>
          <p:cNvCxnSpPr/>
          <p:nvPr/>
        </p:nvCxnSpPr>
        <p:spPr>
          <a:xfrm>
            <a:off x="4665306" y="3275045"/>
            <a:ext cx="6596742" cy="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49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E8F5D34E-F679-45F4-BFC9-B9B401E5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solidFill>
                  <a:srgbClr val="FFC000"/>
                </a:solidFill>
                <a:latin typeface="Century Gothic" panose="020B0502020202020204" pitchFamily="34" charset="0"/>
              </a:rPr>
              <a:t>Задачи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0D2B7C-67A1-1CA6-A7B3-8C221D8CB5B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3738" y="1128713"/>
            <a:ext cx="9732215" cy="5729287"/>
          </a:xfrm>
        </p:spPr>
        <p:txBody>
          <a:bodyPr/>
          <a:lstStyle/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Нравственное воспитание обучающихся (популяризация патриотизма, ответственное отношение к учёбе).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Представление интересов обучающихся перед руководством Академии.  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Создание комфортных условий для </a:t>
            </a:r>
            <a:r>
              <a:rPr lang="ru-RU" sz="2000" b="1" dirty="0" err="1">
                <a:solidFill>
                  <a:schemeClr val="tx1"/>
                </a:solidFill>
              </a:rPr>
              <a:t>внеучебной</a:t>
            </a:r>
            <a:r>
              <a:rPr lang="ru-RU" sz="2000" b="1" dirty="0">
                <a:solidFill>
                  <a:schemeClr val="tx1"/>
                </a:solidFill>
              </a:rPr>
              <a:t> деятельности.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Инклюзивное образование ( создание доступной среды для людей с ограниченными возможностями).</a:t>
            </a:r>
          </a:p>
          <a:p>
            <a:pPr algn="just"/>
            <a:r>
              <a:rPr lang="ru-RU" sz="2000" b="1" dirty="0">
                <a:solidFill>
                  <a:schemeClr val="tx1"/>
                </a:solidFill>
              </a:rPr>
              <a:t>Оказание помощи и поддержки в адаптации студентов первого курса.</a:t>
            </a:r>
          </a:p>
          <a:p>
            <a:pPr algn="just"/>
            <a:endParaRPr lang="ru-RU" sz="20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2" name="Нижний колонтитул 31">
            <a:extLst>
              <a:ext uri="{FF2B5EF4-FFF2-40B4-BE49-F238E27FC236}">
                <a16:creationId xmlns:a16="http://schemas.microsoft.com/office/drawing/2014/main" id="{EB3167CB-A6C4-4DEF-86D2-0EE698CF0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>
                <a:latin typeface="Century Gothic" panose="020B0502020202020204" pitchFamily="34" charset="0"/>
              </a:rPr>
              <a:t>задачи</a:t>
            </a:r>
          </a:p>
        </p:txBody>
      </p:sp>
      <p:sp>
        <p:nvSpPr>
          <p:cNvPr id="33" name="Номер слайда 32">
            <a:extLst>
              <a:ext uri="{FF2B5EF4-FFF2-40B4-BE49-F238E27FC236}">
                <a16:creationId xmlns:a16="http://schemas.microsoft.com/office/drawing/2014/main" id="{705E33BA-D532-4BFC-985F-6257C8C95D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4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Дата 30">
            <a:extLst>
              <a:ext uri="{FF2B5EF4-FFF2-40B4-BE49-F238E27FC236}">
                <a16:creationId xmlns:a16="http://schemas.microsoft.com/office/drawing/2014/main" id="{80CCD1CF-F52F-44F9-B196-89DF3E1B6D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rtlCol="0"/>
          <a:lstStyle>
            <a:defPPr>
              <a:defRPr lang="ru-RU"/>
            </a:defPPr>
          </a:lstStyle>
          <a:p>
            <a:r>
              <a:rPr lang="ru-RU" b="1" dirty="0">
                <a:latin typeface="Century Gothic" panose="020B0502020202020204" pitchFamily="34" charset="0"/>
              </a:rPr>
              <a:t>3 декабря 2024</a:t>
            </a:r>
          </a:p>
        </p:txBody>
      </p:sp>
    </p:spTree>
    <p:extLst>
      <p:ext uri="{BB962C8B-B14F-4D97-AF65-F5344CB8AC3E}">
        <p14:creationId xmlns:p14="http://schemas.microsoft.com/office/powerpoint/2010/main" val="1877591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48">
            <a:extLst>
              <a:ext uri="{FF2B5EF4-FFF2-40B4-BE49-F238E27FC236}">
                <a16:creationId xmlns:a16="http://schemas.microsoft.com/office/drawing/2014/main" id="{7FE51E02-50EB-4E26-B5E1-1B76B0D7B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453" y="2324093"/>
            <a:ext cx="7307093" cy="322380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3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600" b="1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ru-RU" sz="3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Совета обучающихся ФГБОУ ВО ЧГМА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AFBEEF-2BDC-48F9-ACA2-5A9324E7B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5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0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459581"/>
            <a:ext cx="9867772" cy="667498"/>
          </a:xfrm>
        </p:spPr>
        <p:txBody>
          <a:bodyPr rtlCol="0">
            <a:normAutofit fontScale="90000"/>
          </a:bodyPr>
          <a:lstStyle>
            <a:defPPr>
              <a:defRPr lang="ru-RU"/>
            </a:defPPr>
          </a:lstStyle>
          <a:p>
            <a:pPr rtl="0"/>
            <a:r>
              <a:rPr lang="ru-RU" sz="3200" dirty="0">
                <a:solidFill>
                  <a:schemeClr val="accent4"/>
                </a:solidFill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dirty="0">
                <a:solidFill>
                  <a:schemeClr val="accent4"/>
                </a:solidFill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dirty="0">
                <a:solidFill>
                  <a:schemeClr val="accent4"/>
                </a:solidFill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64316" y="2173540"/>
            <a:ext cx="8986358" cy="2936050"/>
          </a:xfrm>
        </p:spPr>
        <p:txBody>
          <a:bodyPr rtlCol="0"/>
          <a:lstStyle>
            <a:defPPr>
              <a:defRPr lang="ru-RU"/>
            </a:defPPr>
          </a:lstStyle>
          <a:p>
            <a:pPr algn="just" rtl="0"/>
            <a:r>
              <a:rPr lang="ru-RU" sz="2800" dirty="0">
                <a:solidFill>
                  <a:schemeClr val="tx1"/>
                </a:solidFill>
              </a:rPr>
              <a:t>Создание комфортных условий для учебного процесса.</a:t>
            </a:r>
            <a:endParaRPr lang="ru-RU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6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3 декабря 2024</a:t>
            </a:r>
          </a:p>
        </p:txBody>
      </p:sp>
      <p:sp>
        <p:nvSpPr>
          <p:cNvPr id="2" name="AutoShape 2" descr="https://avatars.mds.yandex.net/i?id=6cd7652349b77ba7f12c21b7151b61240cd4b71c-8289735-images-thumbs&amp;n=13"/>
          <p:cNvSpPr>
            <a:spLocks noChangeAspect="1" noChangeArrowheads="1"/>
          </p:cNvSpPr>
          <p:nvPr/>
        </p:nvSpPr>
        <p:spPr bwMode="auto">
          <a:xfrm>
            <a:off x="1864316" y="2975989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95" y="2975989"/>
            <a:ext cx="4605579" cy="340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>
            <a:normAutofit fontScale="90000"/>
          </a:bodyPr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52330" y="1930482"/>
            <a:ext cx="8291743" cy="3628701"/>
          </a:xfrm>
        </p:spPr>
        <p:txBody>
          <a:bodyPr rtlCol="0"/>
          <a:lstStyle>
            <a:defPPr>
              <a:defRPr lang="ru-RU"/>
            </a:defPPr>
          </a:lstStyle>
          <a:p>
            <a:pPr algn="just"/>
            <a:r>
              <a:rPr lang="ru-RU" sz="2400" dirty="0">
                <a:solidFill>
                  <a:schemeClr val="tx1"/>
                </a:solidFill>
              </a:rPr>
              <a:t>Инклюзивное образование ( создание доступной среды для людей с ограниченными возможностями).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7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3 декабря 2024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23" y="3344090"/>
            <a:ext cx="4689566" cy="31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7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>
            <a:normAutofit fontScale="90000"/>
          </a:bodyPr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52330" y="1930482"/>
            <a:ext cx="8291743" cy="362870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Создание зоны для приема пищи в морфологическом корпусе.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8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3 декабря 2024</a:t>
            </a:r>
          </a:p>
        </p:txBody>
      </p:sp>
      <p:pic>
        <p:nvPicPr>
          <p:cNvPr id="4098" name="Picture 2" descr="https://avatars.mds.yandex.net/i?id=31905ab1b98dcf436388bcbdbcf19195cadd30e8-7012723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497" y="3164803"/>
            <a:ext cx="3166595" cy="29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68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16" y="370801"/>
            <a:ext cx="9867772" cy="667498"/>
          </a:xfrm>
        </p:spPr>
        <p:txBody>
          <a:bodyPr rtlCol="0">
            <a:normAutofit fontScale="90000"/>
          </a:bodyPr>
          <a:lstStyle>
            <a:defPPr>
              <a:defRPr lang="ru-RU"/>
            </a:defPPr>
          </a:lstStyle>
          <a:p>
            <a:pPr rtl="0"/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Конкретные предложения по работе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Совета обучающихся </a:t>
            </a:r>
            <a:b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</a:br>
            <a:r>
              <a:rPr lang="ru-RU" sz="32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ФГБОУ ВО ЧГМА</a:t>
            </a:r>
          </a:p>
        </p:txBody>
      </p:sp>
      <p:sp>
        <p:nvSpPr>
          <p:cNvPr id="41" name="Текст 40">
            <a:extLst>
              <a:ext uri="{FF2B5EF4-FFF2-40B4-BE49-F238E27FC236}">
                <a16:creationId xmlns:a16="http://schemas.microsoft.com/office/drawing/2014/main" id="{13DF91CF-444A-4959-91C5-62172E643B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86001" y="2285585"/>
            <a:ext cx="8291743" cy="3628701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Борьба с беспорядком в гардеробах на клинических базах.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38382" y="1305432"/>
            <a:ext cx="2975988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Конкретные предложения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44EF00-08F5-4EC2-87BC-9CA90D825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1FC6F8-0BCD-47E9-9C64-690771D9C143}" type="slidenum">
              <a:rPr lang="ru-RU" smtClean="0">
                <a:latin typeface="Calibri Light" panose="020F0302020204030204" pitchFamily="34" charset="0"/>
                <a:cs typeface="Calibri Light" panose="020F0302020204030204" pitchFamily="34" charset="0"/>
              </a:rPr>
              <a:pPr rtl="0"/>
              <a:t>9</a:t>
            </a:fld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6" name="Дата 75">
            <a:extLst>
              <a:ext uri="{FF2B5EF4-FFF2-40B4-BE49-F238E27FC236}">
                <a16:creationId xmlns:a16="http://schemas.microsoft.com/office/drawing/2014/main" id="{AA6DE5DF-92EA-4EA8-B311-E5E4A8C2A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33845" y="5074920"/>
            <a:ext cx="2647667" cy="3651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b="1" dirty="0"/>
              <a:t>3 декабря 2024</a:t>
            </a:r>
          </a:p>
        </p:txBody>
      </p:sp>
      <p:pic>
        <p:nvPicPr>
          <p:cNvPr id="3076" name="Picture 4" descr="https://avatars.mds.yandex.net/i?id=f48f6b407c063ef382e4ce6f0beda9cca08fb937-834964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607" y="3184149"/>
            <a:ext cx="4167052" cy="303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1191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1989D7-CF02-4DC5-9433-98B600ACA0D7}">
  <ds:schemaRefs>
    <ds:schemaRef ds:uri="http://schemas.microsoft.com/office/2006/metadata/properties"/>
    <ds:schemaRef ds:uri="http://www.w3.org/2000/xmlns/"/>
    <ds:schemaRef ds:uri="http://schemas.microsoft.com/sharepoint/v3"/>
    <ds:schemaRef ds:uri="http://www.w3.org/2001/XMLSchema-instance"/>
    <ds:schemaRef ds:uri="71af3243-3dd4-4a8d-8c0d-dd76da1f02a5"/>
    <ds:schemaRef ds:uri="http://schemas.microsoft.com/office/infopath/2007/PartnerControls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B8A4BC3-D1CE-4BB2-9C42-D67FD92CAF7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C2B339A-BBCD-4BF4-A3FE-AE1F9B12F71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Футуристическая презентация в слайдах</Template>
  <TotalTime>396</TotalTime>
  <Words>359</Words>
  <Application>Microsoft Office PowerPoint</Application>
  <PresentationFormat>Широкоэкранный</PresentationFormat>
  <Paragraphs>79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Капля</vt:lpstr>
      <vt:lpstr>БАТУЕВА СНЕЖАНА ЖАРГАЛОВНА </vt:lpstr>
      <vt:lpstr>Обо мне</vt:lpstr>
      <vt:lpstr>Миссия  Совета  обучающихся</vt:lpstr>
      <vt:lpstr>Задачи </vt:lpstr>
      <vt:lpstr>Конкретные предложения по работе  Совета обучающихся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Конкретные предложения по работе  Совета обучающихся  ФГБОУ ВО ЧГМА</vt:lpstr>
      <vt:lpstr>Презентация PowerPoint</vt:lpstr>
      <vt:lpstr>Спасибо за внимание!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Удод Денис андреевич</dc:title>
  <dc:creator>Denis Udod</dc:creator>
  <cp:lastModifiedBy>Снежана Батуева</cp:lastModifiedBy>
  <cp:revision>24</cp:revision>
  <dcterms:created xsi:type="dcterms:W3CDTF">2022-11-24T08:21:54Z</dcterms:created>
  <dcterms:modified xsi:type="dcterms:W3CDTF">2024-12-02T07:18:13Z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